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7" r:id="rId5"/>
    <p:sldId id="259" r:id="rId6"/>
    <p:sldId id="260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D343E7-AFB6-432C-B33D-C19C77D002F5}" v="554" dt="2023-02-05T12:13:59.771"/>
    <p1510:client id="{F6EDB20A-3BB9-D522-E929-499F5F22D597}" v="409" dt="2023-02-05T18:41:49.9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ext, book&#10;&#10;Description automatically generated">
            <a:extLst>
              <a:ext uri="{FF2B5EF4-FFF2-40B4-BE49-F238E27FC236}">
                <a16:creationId xmlns:a16="http://schemas.microsoft.com/office/drawing/2014/main" id="{B572E9C9-55E7-EAC2-AE6C-70EE50FE35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40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1235" y="0"/>
            <a:ext cx="9144000" cy="2690191"/>
          </a:xfrm>
        </p:spPr>
        <p:txBody>
          <a:bodyPr>
            <a:normAutofit/>
          </a:bodyPr>
          <a:lstStyle/>
          <a:p>
            <a:r>
              <a:rPr lang="en-US" sz="6600" b="1" dirty="0">
                <a:solidFill>
                  <a:schemeClr val="accent4"/>
                </a:solidFill>
                <a:latin typeface="Goudy Old Style" panose="02020502050305020303" pitchFamily="18" charset="0"/>
                <a:cs typeface="Calibri Light"/>
              </a:rPr>
              <a:t>A BELA E A FERA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100797"/>
            <a:ext cx="9144000" cy="109839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opperplate Gothic Light" panose="020E0507020206020404" pitchFamily="34" charset="0"/>
                <a:cs typeface="Calibri"/>
              </a:rPr>
              <a:t>Seu </a:t>
            </a:r>
            <a:r>
              <a:rPr lang="en-US" sz="28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pperplate Gothic Light" panose="020E0507020206020404" pitchFamily="34" charset="0"/>
                <a:cs typeface="Calibri"/>
              </a:rPr>
              <a:t>conto</a:t>
            </a:r>
            <a:r>
              <a:rPr lang="en-US" sz="2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opperplate Gothic Light" panose="020E0507020206020404" pitchFamily="34" charset="0"/>
                <a:cs typeface="Calibri"/>
              </a:rPr>
              <a:t> original, </a:t>
            </a:r>
            <a:r>
              <a:rPr lang="en-US" sz="28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pperplate Gothic Light" panose="020E0507020206020404" pitchFamily="34" charset="0"/>
                <a:cs typeface="Calibri"/>
              </a:rPr>
              <a:t>sua</a:t>
            </a:r>
            <a:r>
              <a:rPr lang="en-US" sz="2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opperplate Gothic Light" panose="020E0507020206020404" pitchFamily="34" charset="0"/>
                <a:cs typeface="Calibri"/>
              </a:rPr>
              <a:t> "</a:t>
            </a:r>
            <a:r>
              <a:rPr lang="en-US" sz="28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pperplate Gothic Light" panose="020E0507020206020404" pitchFamily="34" charset="0"/>
                <a:cs typeface="Calibri"/>
              </a:rPr>
              <a:t>história</a:t>
            </a:r>
            <a:r>
              <a:rPr lang="en-US" sz="2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opperplate Gothic Light" panose="020E0507020206020404" pitchFamily="34" charset="0"/>
                <a:cs typeface="Calibri"/>
              </a:rPr>
              <a:t> real" e </a:t>
            </a:r>
            <a:r>
              <a:rPr lang="en-US" sz="28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pperplate Gothic Light" panose="020E0507020206020404" pitchFamily="34" charset="0"/>
                <a:cs typeface="Calibri"/>
              </a:rPr>
              <a:t>suas</a:t>
            </a:r>
            <a:r>
              <a:rPr lang="en-US" sz="2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opperplate Gothic Light" panose="020E0507020206020404" pitchFamily="34" charset="0"/>
                <a:cs typeface="Calibri"/>
              </a:rPr>
              <a:t> </a:t>
            </a:r>
            <a:r>
              <a:rPr lang="en-US" sz="28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pperplate Gothic Light" panose="020E0507020206020404" pitchFamily="34" charset="0"/>
                <a:cs typeface="Calibri"/>
              </a:rPr>
              <a:t>adaptações</a:t>
            </a:r>
            <a:endParaRPr lang="en-US" sz="2800" b="1" dirty="0">
              <a:solidFill>
                <a:schemeClr val="accent1">
                  <a:lumMod val="40000"/>
                  <a:lumOff val="60000"/>
                </a:schemeClr>
              </a:solidFill>
              <a:latin typeface="Copperplate Gothic Light" panose="020E0507020206020404" pitchFamily="34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90052-3D4D-D742-59F4-E93AEC951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Referências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D5768-3682-C8D2-90A9-4E5723E0A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298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5D0F1-1E21-BA9B-7BE6-57B428711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Responsáveis</a:t>
            </a:r>
            <a:r>
              <a:rPr lang="en-US" dirty="0">
                <a:cs typeface="Calibri Light"/>
              </a:rPr>
              <a:t> </a:t>
            </a:r>
            <a:r>
              <a:rPr lang="en-US" dirty="0" err="1">
                <a:cs typeface="Calibri Light"/>
              </a:rPr>
              <a:t>pelo</a:t>
            </a:r>
            <a:r>
              <a:rPr lang="en-US" dirty="0">
                <a:cs typeface="Calibri Light"/>
              </a:rPr>
              <a:t> </a:t>
            </a:r>
            <a:r>
              <a:rPr lang="en-US" dirty="0" err="1">
                <a:cs typeface="Calibri Light"/>
              </a:rPr>
              <a:t>trabalho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E452B-4C89-78D4-CB40-76030312A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594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2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ext, book&#10;&#10;Description automatically generated">
            <a:extLst>
              <a:ext uri="{FF2B5EF4-FFF2-40B4-BE49-F238E27FC236}">
                <a16:creationId xmlns:a16="http://schemas.microsoft.com/office/drawing/2014/main" id="{07E04DA0-341F-D862-EBB4-1451278718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3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34" name="Rectangle 2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Content Placeholder 7">
            <a:extLst>
              <a:ext uri="{FF2B5EF4-FFF2-40B4-BE49-F238E27FC236}">
                <a16:creationId xmlns:a16="http://schemas.microsoft.com/office/drawing/2014/main" id="{E47AE85F-0AE8-76B4-F4FB-A11EEBB3B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4176" y="665786"/>
            <a:ext cx="4196000" cy="5798724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400" dirty="0">
                <a:latin typeface="Constantia"/>
                <a:cs typeface="Calibri"/>
              </a:rPr>
              <a:t>É um </a:t>
            </a:r>
            <a:r>
              <a:rPr lang="en-US" sz="2400" dirty="0" err="1">
                <a:latin typeface="Constantia"/>
                <a:cs typeface="Calibri"/>
              </a:rPr>
              <a:t>conto</a:t>
            </a:r>
            <a:r>
              <a:rPr lang="en-US" sz="2400" dirty="0">
                <a:latin typeface="Constantia"/>
                <a:cs typeface="Calibri"/>
              </a:rPr>
              <a:t> de fadas;</a:t>
            </a:r>
          </a:p>
          <a:p>
            <a:r>
              <a:rPr lang="en-US" sz="2400" dirty="0" err="1">
                <a:latin typeface="Constantia"/>
                <a:cs typeface="Calibri"/>
              </a:rPr>
              <a:t>Foi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escrito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em</a:t>
            </a:r>
            <a:r>
              <a:rPr lang="en-US" sz="2400" dirty="0">
                <a:latin typeface="Constantia"/>
                <a:cs typeface="Calibri"/>
              </a:rPr>
              <a:t> 1740 </a:t>
            </a:r>
            <a:r>
              <a:rPr lang="en-US" sz="2400" dirty="0" err="1">
                <a:latin typeface="Constantia"/>
                <a:cs typeface="Calibri"/>
              </a:rPr>
              <a:t>por</a:t>
            </a:r>
            <a:r>
              <a:rPr lang="en-US" sz="2400" dirty="0">
                <a:latin typeface="Constantia"/>
                <a:cs typeface="Calibri"/>
              </a:rPr>
              <a:t> Gabrielle-Suzanne Barbot de Villeneuve;</a:t>
            </a:r>
          </a:p>
          <a:p>
            <a:r>
              <a:rPr lang="en-US" sz="2400" dirty="0" err="1">
                <a:latin typeface="Constantia"/>
                <a:cs typeface="Calibri"/>
              </a:rPr>
              <a:t>Em</a:t>
            </a:r>
            <a:r>
              <a:rPr lang="en-US" sz="2400" dirty="0">
                <a:latin typeface="Constantia"/>
                <a:cs typeface="Calibri"/>
              </a:rPr>
              <a:t> 1756, Jeanne-Marie Leprince de Beaumont </a:t>
            </a:r>
            <a:r>
              <a:rPr lang="en-US" sz="2400" dirty="0" err="1">
                <a:latin typeface="Constantia"/>
                <a:cs typeface="Calibri"/>
              </a:rPr>
              <a:t>escreveu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uma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releitura</a:t>
            </a:r>
            <a:r>
              <a:rPr lang="en-US" sz="2400" dirty="0">
                <a:latin typeface="Constantia"/>
                <a:cs typeface="Calibri"/>
              </a:rPr>
              <a:t> do </a:t>
            </a:r>
            <a:r>
              <a:rPr lang="en-US" sz="2400" dirty="0" err="1">
                <a:latin typeface="Constantia"/>
                <a:cs typeface="Calibri"/>
              </a:rPr>
              <a:t>conto</a:t>
            </a:r>
            <a:r>
              <a:rPr lang="en-US" sz="2400" dirty="0">
                <a:latin typeface="Constantia"/>
                <a:cs typeface="Calibri"/>
              </a:rPr>
              <a:t> original, </a:t>
            </a:r>
            <a:r>
              <a:rPr lang="en-US" sz="2400" dirty="0" err="1">
                <a:latin typeface="Constantia"/>
                <a:cs typeface="Calibri"/>
              </a:rPr>
              <a:t>contando</a:t>
            </a:r>
            <a:r>
              <a:rPr lang="en-US" sz="2400" dirty="0">
                <a:latin typeface="Constantia"/>
                <a:cs typeface="Calibri"/>
              </a:rPr>
              <a:t> a </a:t>
            </a:r>
            <a:r>
              <a:rPr lang="en-US" sz="2400" dirty="0" err="1">
                <a:latin typeface="Constantia"/>
                <a:cs typeface="Calibri"/>
              </a:rPr>
              <a:t>história</a:t>
            </a:r>
            <a:r>
              <a:rPr lang="en-US" sz="2400" dirty="0">
                <a:latin typeface="Constantia"/>
                <a:cs typeface="Calibri"/>
              </a:rPr>
              <a:t> de </a:t>
            </a:r>
            <a:r>
              <a:rPr lang="en-US" sz="2400" dirty="0" err="1">
                <a:latin typeface="Constantia"/>
                <a:cs typeface="Calibri"/>
              </a:rPr>
              <a:t>uma</a:t>
            </a:r>
            <a:r>
              <a:rPr lang="en-US" sz="2400" dirty="0">
                <a:latin typeface="Constantia"/>
                <a:cs typeface="Calibri"/>
              </a:rPr>
              <a:t> for </a:t>
            </a:r>
            <a:r>
              <a:rPr lang="en-US" sz="2400" dirty="0" err="1">
                <a:latin typeface="Constantia"/>
                <a:cs typeface="Calibri"/>
              </a:rPr>
              <a:t>mais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curta</a:t>
            </a:r>
            <a:r>
              <a:rPr lang="en-US" sz="2400" dirty="0">
                <a:latin typeface="Constantia"/>
                <a:cs typeface="Calibri"/>
              </a:rPr>
              <a:t>;</a:t>
            </a:r>
          </a:p>
          <a:p>
            <a:r>
              <a:rPr lang="en-US" sz="2400" dirty="0">
                <a:latin typeface="Constantia"/>
                <a:cs typeface="Calibri"/>
              </a:rPr>
              <a:t>Teve </a:t>
            </a:r>
            <a:r>
              <a:rPr lang="en-US" sz="2400" dirty="0" err="1">
                <a:latin typeface="Constantia"/>
                <a:cs typeface="Calibri"/>
              </a:rPr>
              <a:t>diversas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outras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versões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ramificadas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em</a:t>
            </a:r>
            <a:r>
              <a:rPr lang="en-US" sz="2400" dirty="0">
                <a:latin typeface="Constantia"/>
                <a:cs typeface="Calibri"/>
              </a:rPr>
              <a:t> outros </a:t>
            </a:r>
            <a:r>
              <a:rPr lang="en-US" sz="2400" dirty="0" err="1">
                <a:latin typeface="Constantia"/>
                <a:cs typeface="Calibri"/>
              </a:rPr>
              <a:t>países</a:t>
            </a:r>
            <a:r>
              <a:rPr lang="en-US" sz="2400" dirty="0">
                <a:latin typeface="Constantia"/>
                <a:cs typeface="Calibri"/>
              </a:rPr>
              <a:t>;</a:t>
            </a:r>
          </a:p>
          <a:p>
            <a:r>
              <a:rPr lang="en-US" sz="2400" dirty="0">
                <a:latin typeface="Constantia"/>
                <a:cs typeface="Calibri"/>
              </a:rPr>
              <a:t>Teve </a:t>
            </a:r>
            <a:r>
              <a:rPr lang="en-US" sz="2400" dirty="0" err="1">
                <a:latin typeface="Constantia"/>
                <a:cs typeface="Calibri"/>
              </a:rPr>
              <a:t>diversas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adaptações</a:t>
            </a:r>
            <a:r>
              <a:rPr lang="en-US" sz="2400" dirty="0">
                <a:latin typeface="Constantia"/>
                <a:cs typeface="Calibri"/>
              </a:rPr>
              <a:t>, entre </a:t>
            </a:r>
            <a:r>
              <a:rPr lang="en-US" sz="2400" dirty="0" err="1">
                <a:latin typeface="Constantia"/>
                <a:cs typeface="Calibri"/>
              </a:rPr>
              <a:t>elas</a:t>
            </a:r>
            <a:r>
              <a:rPr lang="en-US" sz="2400" dirty="0">
                <a:latin typeface="Constantia"/>
                <a:cs typeface="Calibri"/>
              </a:rPr>
              <a:t>, duas </a:t>
            </a:r>
            <a:r>
              <a:rPr lang="en-US" sz="2400" dirty="0" err="1">
                <a:latin typeface="Constantia"/>
                <a:cs typeface="Calibri"/>
              </a:rPr>
              <a:t>muito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famosas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produzidas</a:t>
            </a:r>
            <a:r>
              <a:rPr lang="en-US" sz="2400" dirty="0">
                <a:latin typeface="Constantia"/>
                <a:cs typeface="Calibri"/>
              </a:rPr>
              <a:t> pela Disney;</a:t>
            </a:r>
          </a:p>
          <a:p>
            <a:endParaRPr lang="en-US" sz="2400" dirty="0">
              <a:latin typeface="Constantia"/>
              <a:cs typeface="Calibri"/>
            </a:endParaRPr>
          </a:p>
          <a:p>
            <a:endParaRPr lang="en-US" sz="2400" dirty="0">
              <a:latin typeface="Constanti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31544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78993-1783-3D88-18F3-F721B1E78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O enredo do conto</a:t>
            </a:r>
            <a:endParaRPr lang="en-US" dirty="0" err="1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11EFB-772D-B45B-ABA4-F2B540041C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 err="1">
                <a:cs typeface="Calibri"/>
              </a:rPr>
              <a:t>Apesar</a:t>
            </a:r>
            <a:r>
              <a:rPr lang="en-US" dirty="0">
                <a:cs typeface="Calibri"/>
              </a:rPr>
              <a:t> de </a:t>
            </a:r>
            <a:r>
              <a:rPr lang="en-US" dirty="0" err="1">
                <a:cs typeface="Calibri"/>
              </a:rPr>
              <a:t>haverem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diferenças</a:t>
            </a:r>
            <a:r>
              <a:rPr lang="en-US" dirty="0">
                <a:cs typeface="Calibri"/>
              </a:rPr>
              <a:t> entre as duas </a:t>
            </a:r>
            <a:r>
              <a:rPr lang="en-US" dirty="0" err="1">
                <a:cs typeface="Calibri"/>
              </a:rPr>
              <a:t>versões</a:t>
            </a:r>
            <a:r>
              <a:rPr lang="en-US" dirty="0">
                <a:cs typeface="Calibri"/>
              </a:rPr>
              <a:t> do </a:t>
            </a:r>
            <a:r>
              <a:rPr lang="en-US" dirty="0" err="1">
                <a:cs typeface="Calibri"/>
              </a:rPr>
              <a:t>conto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elas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em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geral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são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bastante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parecidas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na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trama</a:t>
            </a:r>
            <a:r>
              <a:rPr lang="en-US" dirty="0">
                <a:cs typeface="Calibri"/>
              </a:rPr>
              <a:t> e </a:t>
            </a:r>
            <a:r>
              <a:rPr lang="en-US" dirty="0" err="1">
                <a:cs typeface="Calibri"/>
              </a:rPr>
              <a:t>em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sua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mensagem</a:t>
            </a:r>
            <a:r>
              <a:rPr lang="en-US" dirty="0">
                <a:cs typeface="Calibri"/>
              </a:rPr>
              <a:t> principal.</a:t>
            </a:r>
          </a:p>
          <a:p>
            <a:r>
              <a:rPr lang="pt-BR" dirty="0"/>
              <a:t>A história se passa no contexto de um comerciante e seus filhos que, após perderem toda a fortuna da família devido a um acidente, passam a morar num pobre campo. Após receber a notícia que poderia recuperar parte da fortuna perdida, o comerciante parte para um porto, mas acaba se perdendo em uma floresta e  parando num grande castelo, onde encontrou uma assustadora Fera, que o expulsou após ele ter ferido as regras da propriedade. Como punição, a Fera exigiu que ou ele, ou uma de suas filhas deveria ser aprisionada no castelo. Após voltar à sua casa, Bela, uma de suas filhas, se ofereceu para que sofresse a punição em nome da família. Após muito tempo e conversa, Bela foi </a:t>
            </a:r>
            <a:r>
              <a:rPr lang="pt-BR" dirty="0" err="1"/>
              <a:t>apriosionada</a:t>
            </a:r>
            <a:r>
              <a:rPr lang="pt-BR" dirty="0"/>
              <a:t> no castelo e teve de passar a conviver com a assustadora Fera.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755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456035-A3AA-3033-C340-BBECF606F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enredo do conto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B2E88A9-E994-4FFC-30B8-95B14F381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Conversando com Fera todos os dias, Bela se maravilha com a bondade do monstro. Num momento onde Fera está prestes a morrer, Bela diz que se apaixona </a:t>
            </a:r>
            <a:r>
              <a:rPr lang="pt-BR"/>
              <a:t>pelo monstro, </a:t>
            </a:r>
          </a:p>
        </p:txBody>
      </p:sp>
    </p:spTree>
    <p:extLst>
      <p:ext uri="{BB962C8B-B14F-4D97-AF65-F5344CB8AC3E}">
        <p14:creationId xmlns:p14="http://schemas.microsoft.com/office/powerpoint/2010/main" val="1798390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8FD20-C422-58B4-C0A1-C89F82C5C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Diferenças</a:t>
            </a:r>
            <a:r>
              <a:rPr lang="en-US" dirty="0">
                <a:cs typeface="Calibri Light"/>
              </a:rPr>
              <a:t> entre as duas </a:t>
            </a:r>
            <a:r>
              <a:rPr lang="en-US" dirty="0" err="1">
                <a:cs typeface="Calibri Light"/>
              </a:rPr>
              <a:t>versões</a:t>
            </a:r>
            <a:r>
              <a:rPr lang="en-US" dirty="0">
                <a:cs typeface="Calibri Light"/>
              </a:rPr>
              <a:t> do </a:t>
            </a:r>
            <a:r>
              <a:rPr lang="en-US" dirty="0" err="1">
                <a:cs typeface="Calibri Light"/>
              </a:rPr>
              <a:t>conto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2F5CE-AEEC-5358-1ACB-6B0C1B308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93488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E4CD3-C348-DB34-F06A-D91FFF74F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Possível</a:t>
            </a:r>
            <a:r>
              <a:rPr lang="en-US" dirty="0">
                <a:cs typeface="Calibri Light"/>
              </a:rPr>
              <a:t> </a:t>
            </a:r>
            <a:r>
              <a:rPr lang="en-US" dirty="0" err="1">
                <a:cs typeface="Calibri Light"/>
              </a:rPr>
              <a:t>inspiração</a:t>
            </a:r>
            <a:r>
              <a:rPr lang="en-US" dirty="0">
                <a:cs typeface="Calibri Light"/>
              </a:rPr>
              <a:t> da </a:t>
            </a:r>
            <a:r>
              <a:rPr lang="en-US" dirty="0" err="1">
                <a:cs typeface="Calibri Light"/>
              </a:rPr>
              <a:t>história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A3724-6F2C-A058-C3B8-CBB9218B8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>
                <a:latin typeface="Constantia"/>
                <a:cs typeface="Calibri"/>
              </a:rPr>
              <a:t>Uma das </a:t>
            </a:r>
            <a:r>
              <a:rPr lang="en-US" dirty="0" err="1">
                <a:latin typeface="Constantia"/>
                <a:cs typeface="Calibri"/>
              </a:rPr>
              <a:t>hipóteses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levantadas</a:t>
            </a:r>
            <a:r>
              <a:rPr lang="en-US" dirty="0">
                <a:latin typeface="Constantia"/>
                <a:cs typeface="Calibri"/>
              </a:rPr>
              <a:t> para </a:t>
            </a:r>
            <a:r>
              <a:rPr lang="en-US" dirty="0" err="1">
                <a:latin typeface="Constantia"/>
                <a:cs typeface="Calibri"/>
              </a:rPr>
              <a:t>uma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possível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inspiração</a:t>
            </a:r>
            <a:r>
              <a:rPr lang="en-US" dirty="0">
                <a:latin typeface="Constantia"/>
                <a:cs typeface="Calibri"/>
              </a:rPr>
              <a:t> do </a:t>
            </a:r>
            <a:r>
              <a:rPr lang="en-US" dirty="0" err="1">
                <a:latin typeface="Constantia"/>
                <a:cs typeface="Calibri"/>
              </a:rPr>
              <a:t>conto</a:t>
            </a:r>
            <a:r>
              <a:rPr lang="en-US" dirty="0">
                <a:latin typeface="Constantia"/>
                <a:cs typeface="Calibri"/>
              </a:rPr>
              <a:t> de fadas é um </a:t>
            </a:r>
            <a:r>
              <a:rPr lang="en-US" dirty="0" err="1">
                <a:latin typeface="Constantia"/>
                <a:cs typeface="Calibri"/>
              </a:rPr>
              <a:t>episódio</a:t>
            </a:r>
            <a:r>
              <a:rPr lang="en-US" dirty="0">
                <a:latin typeface="Constantia"/>
                <a:cs typeface="Calibri"/>
              </a:rPr>
              <a:t> real, que </a:t>
            </a:r>
            <a:r>
              <a:rPr lang="en-US" dirty="0" err="1">
                <a:latin typeface="Constantia"/>
                <a:cs typeface="Calibri"/>
              </a:rPr>
              <a:t>aconteceu</a:t>
            </a:r>
            <a:r>
              <a:rPr lang="en-US" dirty="0">
                <a:latin typeface="Constantia"/>
                <a:cs typeface="Calibri"/>
              </a:rPr>
              <a:t> no </a:t>
            </a:r>
            <a:r>
              <a:rPr lang="en-US" dirty="0" err="1">
                <a:latin typeface="Constantia"/>
                <a:cs typeface="Calibri"/>
              </a:rPr>
              <a:t>século</a:t>
            </a:r>
            <a:r>
              <a:rPr lang="en-US" dirty="0">
                <a:latin typeface="Constantia"/>
                <a:cs typeface="Calibri"/>
              </a:rPr>
              <a:t> XVI, </a:t>
            </a:r>
            <a:r>
              <a:rPr lang="en-US" dirty="0" err="1">
                <a:latin typeface="Constantia"/>
                <a:cs typeface="Calibri"/>
              </a:rPr>
              <a:t>na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Espanha</a:t>
            </a:r>
            <a:r>
              <a:rPr lang="en-US" dirty="0">
                <a:latin typeface="Constantia"/>
                <a:cs typeface="Calibri"/>
              </a:rPr>
              <a:t>. Pedro González, um </a:t>
            </a:r>
            <a:r>
              <a:rPr lang="en-US" dirty="0" err="1">
                <a:latin typeface="Constantia"/>
                <a:cs typeface="Calibri"/>
              </a:rPr>
              <a:t>homem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nascido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em</a:t>
            </a:r>
            <a:r>
              <a:rPr lang="en-US" dirty="0">
                <a:latin typeface="Constantia"/>
                <a:cs typeface="Calibri"/>
              </a:rPr>
              <a:t> 1537, </a:t>
            </a:r>
            <a:r>
              <a:rPr lang="en-US" dirty="0" err="1">
                <a:latin typeface="Constantia"/>
                <a:cs typeface="Calibri"/>
              </a:rPr>
              <a:t>apresentava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hipertricose</a:t>
            </a:r>
            <a:r>
              <a:rPr lang="en-US" dirty="0">
                <a:latin typeface="Constantia"/>
                <a:cs typeface="Calibri"/>
              </a:rPr>
              <a:t>, </a:t>
            </a:r>
            <a:r>
              <a:rPr lang="en-US" dirty="0" err="1">
                <a:latin typeface="Constantia"/>
                <a:cs typeface="Calibri"/>
              </a:rPr>
              <a:t>doença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caracterizada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pelo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crescimento</a:t>
            </a:r>
            <a:r>
              <a:rPr lang="en-US" dirty="0">
                <a:latin typeface="Constantia"/>
                <a:cs typeface="Calibri"/>
              </a:rPr>
              <a:t> de </a:t>
            </a:r>
            <a:r>
              <a:rPr lang="en-US" dirty="0" err="1">
                <a:latin typeface="Constantia"/>
                <a:cs typeface="Calibri"/>
              </a:rPr>
              <a:t>pelos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em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quase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todo</a:t>
            </a:r>
            <a:r>
              <a:rPr lang="en-US" dirty="0">
                <a:latin typeface="Constantia"/>
                <a:cs typeface="Calibri"/>
              </a:rPr>
              <a:t> o </a:t>
            </a:r>
            <a:r>
              <a:rPr lang="en-US" dirty="0" err="1">
                <a:latin typeface="Constantia"/>
                <a:cs typeface="Calibri"/>
              </a:rPr>
              <a:t>corpo</a:t>
            </a:r>
            <a:r>
              <a:rPr lang="en-US" dirty="0">
                <a:latin typeface="Constantia"/>
                <a:cs typeface="Calibri"/>
              </a:rPr>
              <a:t>, </a:t>
            </a:r>
            <a:r>
              <a:rPr lang="en-US" dirty="0" err="1">
                <a:latin typeface="Constantia"/>
                <a:cs typeface="Calibri"/>
              </a:rPr>
              <a:t>incluindo</a:t>
            </a:r>
            <a:r>
              <a:rPr lang="en-US" dirty="0">
                <a:latin typeface="Constantia"/>
                <a:cs typeface="Calibri"/>
              </a:rPr>
              <a:t> o </a:t>
            </a:r>
            <a:r>
              <a:rPr lang="en-US" dirty="0" err="1">
                <a:latin typeface="Constantia"/>
                <a:cs typeface="Calibri"/>
              </a:rPr>
              <a:t>rosto</a:t>
            </a:r>
            <a:r>
              <a:rPr lang="en-US" dirty="0">
                <a:latin typeface="Constantia"/>
                <a:cs typeface="Calibri"/>
              </a:rPr>
              <a:t>. </a:t>
            </a:r>
            <a:r>
              <a:rPr lang="en-US" dirty="0" err="1">
                <a:latin typeface="Constantia"/>
                <a:cs typeface="Calibri"/>
              </a:rPr>
              <a:t>Tratado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como</a:t>
            </a:r>
            <a:r>
              <a:rPr lang="en-US" dirty="0">
                <a:latin typeface="Constantia"/>
                <a:cs typeface="Calibri"/>
              </a:rPr>
              <a:t> animal, González </a:t>
            </a:r>
            <a:r>
              <a:rPr lang="en-US" dirty="0" err="1">
                <a:latin typeface="Constantia"/>
                <a:cs typeface="Calibri"/>
              </a:rPr>
              <a:t>foi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enviado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pelo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seu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próprio</a:t>
            </a:r>
            <a:r>
              <a:rPr lang="en-US" dirty="0">
                <a:latin typeface="Constantia"/>
                <a:cs typeface="Calibri"/>
              </a:rPr>
              <a:t> pai </a:t>
            </a:r>
            <a:r>
              <a:rPr lang="en-US" dirty="0" err="1">
                <a:latin typeface="Constantia"/>
                <a:cs typeface="Calibri"/>
              </a:rPr>
              <a:t>ao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imperador</a:t>
            </a:r>
            <a:r>
              <a:rPr lang="en-US" dirty="0">
                <a:latin typeface="Constantia"/>
                <a:cs typeface="Calibri"/>
              </a:rPr>
              <a:t> Carlos V, do qual </a:t>
            </a:r>
            <a:r>
              <a:rPr lang="en-US" dirty="0" err="1">
                <a:latin typeface="Constantia"/>
                <a:cs typeface="Calibri"/>
              </a:rPr>
              <a:t>seria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sua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priopriedade</a:t>
            </a:r>
            <a:r>
              <a:rPr lang="en-US" dirty="0">
                <a:latin typeface="Constantia"/>
                <a:cs typeface="Calibri"/>
              </a:rPr>
              <a:t>. No </a:t>
            </a:r>
            <a:r>
              <a:rPr lang="en-US" dirty="0" err="1">
                <a:latin typeface="Constantia"/>
                <a:cs typeface="Calibri"/>
              </a:rPr>
              <a:t>entanto</a:t>
            </a:r>
            <a:r>
              <a:rPr lang="en-US" dirty="0">
                <a:latin typeface="Constantia"/>
                <a:cs typeface="Calibri"/>
              </a:rPr>
              <a:t>, no </a:t>
            </a:r>
            <a:r>
              <a:rPr lang="en-US" dirty="0" err="1">
                <a:latin typeface="Constantia"/>
                <a:cs typeface="Calibri"/>
              </a:rPr>
              <a:t>caminho</a:t>
            </a:r>
            <a:r>
              <a:rPr lang="en-US" dirty="0">
                <a:latin typeface="Constantia"/>
                <a:cs typeface="Calibri"/>
              </a:rPr>
              <a:t> da </a:t>
            </a:r>
            <a:r>
              <a:rPr lang="en-US" dirty="0" err="1">
                <a:latin typeface="Constantia"/>
                <a:cs typeface="Calibri"/>
              </a:rPr>
              <a:t>viagem</a:t>
            </a:r>
            <a:r>
              <a:rPr lang="en-US" dirty="0">
                <a:latin typeface="Constantia"/>
                <a:cs typeface="Calibri"/>
              </a:rPr>
              <a:t>, o </a:t>
            </a:r>
            <a:r>
              <a:rPr lang="en-US" dirty="0" err="1">
                <a:latin typeface="Constantia"/>
                <a:cs typeface="Calibri"/>
              </a:rPr>
              <a:t>navio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onde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estava</a:t>
            </a:r>
            <a:r>
              <a:rPr lang="en-US" dirty="0">
                <a:latin typeface="Constantia"/>
                <a:cs typeface="Calibri"/>
              </a:rPr>
              <a:t> o </a:t>
            </a:r>
            <a:r>
              <a:rPr lang="en-US" dirty="0" err="1">
                <a:latin typeface="Constantia"/>
                <a:cs typeface="Calibri"/>
              </a:rPr>
              <a:t>menino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foi</a:t>
            </a:r>
            <a:r>
              <a:rPr lang="en-US" dirty="0">
                <a:latin typeface="Constantia"/>
                <a:cs typeface="Calibri"/>
              </a:rPr>
              <a:t> </a:t>
            </a:r>
            <a:r>
              <a:rPr lang="en-US" dirty="0" err="1">
                <a:latin typeface="Constantia"/>
                <a:cs typeface="Calibri"/>
              </a:rPr>
              <a:t>atacado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por</a:t>
            </a:r>
            <a:r>
              <a:rPr lang="en-US" dirty="0">
                <a:latin typeface="Constantia"/>
                <a:cs typeface="Calibri"/>
              </a:rPr>
              <a:t> </a:t>
            </a:r>
            <a:r>
              <a:rPr lang="en-US" dirty="0" err="1">
                <a:latin typeface="Constantia"/>
                <a:cs typeface="Calibri"/>
              </a:rPr>
              <a:t>piratas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franceses</a:t>
            </a:r>
            <a:r>
              <a:rPr lang="en-US" dirty="0">
                <a:latin typeface="Constantia"/>
                <a:cs typeface="Calibri"/>
              </a:rPr>
              <a:t>, e o </a:t>
            </a:r>
            <a:r>
              <a:rPr lang="en-US" dirty="0" err="1">
                <a:latin typeface="Constantia"/>
                <a:cs typeface="Calibri"/>
              </a:rPr>
              <a:t>garoto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foi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deslocado</a:t>
            </a:r>
            <a:r>
              <a:rPr lang="en-US" dirty="0">
                <a:latin typeface="Constantia"/>
                <a:cs typeface="Calibri"/>
              </a:rPr>
              <a:t> para ser </a:t>
            </a:r>
            <a:r>
              <a:rPr lang="en-US" dirty="0" err="1">
                <a:latin typeface="Constantia"/>
                <a:cs typeface="Calibri"/>
              </a:rPr>
              <a:t>propriedade</a:t>
            </a:r>
            <a:r>
              <a:rPr lang="en-US" dirty="0">
                <a:latin typeface="Constantia"/>
                <a:cs typeface="Calibri"/>
              </a:rPr>
              <a:t> de outro rei, Henrique II, da França. Este rei </a:t>
            </a:r>
            <a:r>
              <a:rPr lang="en-US" dirty="0" err="1">
                <a:latin typeface="Constantia"/>
                <a:cs typeface="Calibri"/>
              </a:rPr>
              <a:t>tentou</a:t>
            </a:r>
            <a:r>
              <a:rPr lang="en-US" dirty="0">
                <a:latin typeface="Constantia"/>
                <a:cs typeface="Calibri"/>
              </a:rPr>
              <a:t> "</a:t>
            </a:r>
            <a:r>
              <a:rPr lang="en-US" dirty="0" err="1">
                <a:latin typeface="Constantia"/>
                <a:cs typeface="Calibri"/>
              </a:rPr>
              <a:t>humanizar</a:t>
            </a:r>
            <a:r>
              <a:rPr lang="en-US" dirty="0">
                <a:latin typeface="Constantia"/>
                <a:cs typeface="Calibri"/>
              </a:rPr>
              <a:t>" Pedro, no </a:t>
            </a:r>
            <a:r>
              <a:rPr lang="en-US" dirty="0" err="1">
                <a:latin typeface="Constantia"/>
                <a:cs typeface="Calibri"/>
              </a:rPr>
              <a:t>sentido</a:t>
            </a:r>
            <a:r>
              <a:rPr lang="en-US" dirty="0">
                <a:latin typeface="Constantia"/>
                <a:cs typeface="Calibri"/>
              </a:rPr>
              <a:t> de que </a:t>
            </a:r>
            <a:r>
              <a:rPr lang="en-US" dirty="0" err="1">
                <a:latin typeface="Constantia"/>
                <a:cs typeface="Calibri"/>
              </a:rPr>
              <a:t>este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ainda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não</a:t>
            </a:r>
            <a:r>
              <a:rPr lang="en-US" dirty="0">
                <a:latin typeface="Constantia"/>
                <a:cs typeface="Calibri"/>
              </a:rPr>
              <a:t> era visto pela </a:t>
            </a:r>
            <a:r>
              <a:rPr lang="en-US" dirty="0" err="1">
                <a:latin typeface="Constantia"/>
                <a:cs typeface="Calibri"/>
              </a:rPr>
              <a:t>sociedade</a:t>
            </a:r>
            <a:r>
              <a:rPr lang="en-US" dirty="0">
                <a:latin typeface="Constantia"/>
                <a:cs typeface="Calibri"/>
              </a:rPr>
              <a:t> </a:t>
            </a:r>
            <a:r>
              <a:rPr lang="en-US" dirty="0" err="1">
                <a:latin typeface="Constantia"/>
                <a:cs typeface="Calibri"/>
              </a:rPr>
              <a:t>como</a:t>
            </a:r>
            <a:r>
              <a:rPr lang="en-US" dirty="0">
                <a:latin typeface="Constantia"/>
                <a:cs typeface="Calibri"/>
              </a:rPr>
              <a:t> um ser </a:t>
            </a:r>
            <a:r>
              <a:rPr lang="en-US" dirty="0" err="1">
                <a:latin typeface="Constantia"/>
                <a:cs typeface="Calibri"/>
              </a:rPr>
              <a:t>humano</a:t>
            </a:r>
            <a:r>
              <a:rPr lang="en-US" dirty="0">
                <a:latin typeface="Constantia"/>
                <a:cs typeface="Calibri"/>
              </a:rPr>
              <a:t>. </a:t>
            </a:r>
            <a:r>
              <a:rPr lang="en-US" dirty="0" err="1">
                <a:latin typeface="Constantia"/>
                <a:cs typeface="Calibri"/>
              </a:rPr>
              <a:t>Então</a:t>
            </a:r>
            <a:r>
              <a:rPr lang="en-US" dirty="0">
                <a:latin typeface="Constantia"/>
                <a:cs typeface="Calibri"/>
              </a:rPr>
              <a:t>, </a:t>
            </a:r>
          </a:p>
        </p:txBody>
      </p:sp>
    </p:spTree>
    <p:extLst>
      <p:ext uri="{BB962C8B-B14F-4D97-AF65-F5344CB8AC3E}">
        <p14:creationId xmlns:p14="http://schemas.microsoft.com/office/powerpoint/2010/main" val="208037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F241-2910-DA07-E798-83F46A3C7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Adaptações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E7801-7584-A847-EA5E-1F6527194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910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887FC-FEC1-57BC-1E3C-A151E7104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Adaptação</a:t>
            </a:r>
            <a:r>
              <a:rPr lang="en-US" dirty="0">
                <a:cs typeface="Calibri Light"/>
              </a:rPr>
              <a:t> da Disney </a:t>
            </a:r>
            <a:r>
              <a:rPr lang="en-US" dirty="0" err="1">
                <a:cs typeface="Calibri Light"/>
              </a:rPr>
              <a:t>em</a:t>
            </a:r>
            <a:r>
              <a:rPr lang="en-US" dirty="0">
                <a:cs typeface="Calibri Light"/>
              </a:rPr>
              <a:t> </a:t>
            </a:r>
            <a:r>
              <a:rPr lang="en-US" dirty="0" err="1">
                <a:cs typeface="Calibri Light"/>
              </a:rPr>
              <a:t>animação</a:t>
            </a:r>
            <a:r>
              <a:rPr lang="en-US" dirty="0">
                <a:cs typeface="Calibri Light"/>
              </a:rPr>
              <a:t> (1991)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DD7B-D7EE-5691-1643-1F484C4D4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159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E9B6-6893-BDE9-88AB-964AE234B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Fidelidade</a:t>
            </a:r>
            <a:r>
              <a:rPr lang="en-US" dirty="0">
                <a:cs typeface="Calibri Light"/>
              </a:rPr>
              <a:t> da Disney para com o </a:t>
            </a:r>
            <a:r>
              <a:rPr lang="en-US" dirty="0" err="1">
                <a:cs typeface="Calibri Light"/>
              </a:rPr>
              <a:t>conto</a:t>
            </a:r>
            <a:r>
              <a:rPr lang="en-US" dirty="0">
                <a:cs typeface="Calibri Light"/>
              </a:rPr>
              <a:t> original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D71DAF-F617-3050-D1CE-5AE770B7EA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3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252</TotalTime>
  <Words>468</Words>
  <Application>Microsoft Office PowerPoint</Application>
  <PresentationFormat>Widescreen</PresentationFormat>
  <Paragraphs>20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Constantia</vt:lpstr>
      <vt:lpstr>Copperplate Gothic Light</vt:lpstr>
      <vt:lpstr>Goudy Old Style</vt:lpstr>
      <vt:lpstr>office theme</vt:lpstr>
      <vt:lpstr>A BELA E A FERA</vt:lpstr>
      <vt:lpstr>Apresentação do PowerPoint</vt:lpstr>
      <vt:lpstr>O enredo do conto</vt:lpstr>
      <vt:lpstr>O enredo do conto</vt:lpstr>
      <vt:lpstr>Diferenças entre as duas versões do conto</vt:lpstr>
      <vt:lpstr>Possível inspiração da história</vt:lpstr>
      <vt:lpstr>Adaptações</vt:lpstr>
      <vt:lpstr>Adaptação da Disney em animação (1991)</vt:lpstr>
      <vt:lpstr>Fidelidade da Disney para com o conto original</vt:lpstr>
      <vt:lpstr>Referências</vt:lpstr>
      <vt:lpstr>Responsáveis pelo trabalho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GABRIEL DE SOUZA SANTOS</cp:lastModifiedBy>
  <cp:revision>181</cp:revision>
  <dcterms:created xsi:type="dcterms:W3CDTF">2023-02-05T11:22:46Z</dcterms:created>
  <dcterms:modified xsi:type="dcterms:W3CDTF">2023-03-04T10:58:31Z</dcterms:modified>
</cp:coreProperties>
</file>

<file path=docProps/thumbnail.jpeg>
</file>